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8" r:id="rId3"/>
    <p:sldId id="347" r:id="rId4"/>
    <p:sldId id="299" r:id="rId5"/>
    <p:sldId id="331" r:id="rId6"/>
    <p:sldId id="332" r:id="rId7"/>
    <p:sldId id="333" r:id="rId8"/>
    <p:sldId id="348" r:id="rId9"/>
    <p:sldId id="302" r:id="rId10"/>
    <p:sldId id="334" r:id="rId11"/>
    <p:sldId id="335" r:id="rId12"/>
    <p:sldId id="349" r:id="rId13"/>
    <p:sldId id="311" r:id="rId14"/>
    <p:sldId id="336" r:id="rId15"/>
    <p:sldId id="337" r:id="rId16"/>
    <p:sldId id="338" r:id="rId17"/>
    <p:sldId id="358" r:id="rId18"/>
    <p:sldId id="350" r:id="rId19"/>
    <p:sldId id="339" r:id="rId20"/>
    <p:sldId id="342" r:id="rId21"/>
    <p:sldId id="359" r:id="rId22"/>
    <p:sldId id="360" r:id="rId23"/>
    <p:sldId id="361" r:id="rId24"/>
    <p:sldId id="340" r:id="rId25"/>
    <p:sldId id="341" r:id="rId26"/>
    <p:sldId id="343" r:id="rId27"/>
    <p:sldId id="344" r:id="rId28"/>
    <p:sldId id="362" r:id="rId29"/>
    <p:sldId id="363" r:id="rId30"/>
    <p:sldId id="364" r:id="rId31"/>
    <p:sldId id="365" r:id="rId32"/>
    <p:sldId id="366" r:id="rId33"/>
    <p:sldId id="346" r:id="rId34"/>
    <p:sldId id="345" r:id="rId35"/>
    <p:sldId id="351" r:id="rId36"/>
    <p:sldId id="367" r:id="rId37"/>
    <p:sldId id="352" r:id="rId38"/>
    <p:sldId id="356" r:id="rId39"/>
    <p:sldId id="357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2" autoAdjust="0"/>
    <p:restoredTop sz="94641"/>
  </p:normalViewPr>
  <p:slideViewPr>
    <p:cSldViewPr snapToObjects="1">
      <p:cViewPr varScale="1">
        <p:scale>
          <a:sx n="103" d="100"/>
          <a:sy n="103" d="100"/>
        </p:scale>
        <p:origin x="609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DCCEAED-BA74-0D48-8C8D-02CE30E76E91}" type="datetime1">
              <a:rPr lang="en-US" altLang="x-none"/>
              <a:pPr/>
              <a:t>6/15/2018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8A35A6E-F781-9B41-8CFE-03DB4030F768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980F820-976C-BF46-AFE6-CD4F3E0ECAE8}" type="datetime1">
              <a:rPr lang="en-US" altLang="x-none"/>
              <a:pPr/>
              <a:t>6/15/2018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EADAEBF-ED85-2F4B-B4F2-DDFCEC18FB78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AEBF-ED85-2F4B-B4F2-DDFCEC18FB78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346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AEBF-ED85-2F4B-B4F2-DDFCEC18FB78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509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C368-1679-EF44-96D7-4C50592CF331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AC322D4-BCB9-5845-9418-87B1FB43C535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en_weblike_COV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E4B7-95FC-2B46-947A-8264B9EA1AA1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91FD-71C6-5F41-8202-49CF7D1E8CB0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401D-954F-7840-BA99-BDCF2CDA5C06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610E-2170-6C49-84FF-3E48287C99A0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3AF2-341D-DA47-A9D7-6E5E2FC01CC4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42E8-C1D6-9D42-B5AD-CFF086FCF998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297D-C51E-C947-B6D3-123127F856A8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1092-AA94-504C-8590-6E46A9EBCF51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2ABA-A349-0744-A3D0-2246847FE91F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3768-C7F2-8046-B528-38B7878837DF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3721-8700-7449-8D5E-625A6B6E6413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72FD-ABFF-4540-AF3E-C8005880B3C6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B15F-1E4B-8A4D-A08D-C33FF50DA1F9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FFCC-4528-3942-AD6F-CB26A52E5E6B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A9D3-642A-C144-853C-ADB3453C3453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7FF4-8DE6-7E47-86AC-AFF37F0D83F4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3D15-7984-B445-B26B-195770D6658D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A0EE-261C-854E-B848-225207A44F16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7BD420B-7FC5-A243-9D04-63FC20DC8AE9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E3EC-4EB0-ED42-AE3C-B536AF6B23AA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680A-C5B6-1D4C-9836-822780C778B4}" type="datetime1">
              <a:rPr lang="en-US" altLang="x-none" smtClean="0"/>
              <a:pPr/>
              <a:t>6/15/2018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9B93A3-658E-2241-910C-B5FA4A4C094A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pic>
        <p:nvPicPr>
          <p:cNvPr id="11" name="Picture 8" descr="gen_weblike_INT0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46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kC25m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H8gL5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47700" y="1981200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dirty="0" smtClean="0">
                <a:ea typeface="ＭＳ Ｐゴシック" charset="-128"/>
              </a:rPr>
              <a:t>What Department Chairs Need to Know About Social Media</a:t>
            </a:r>
            <a:endParaRPr lang="en-US" altLang="x-none" dirty="0">
              <a:latin typeface="Gotham-Black" charset="0"/>
              <a:ea typeface="ＭＳ Ｐゴシック" charset="-128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33500" y="3810000"/>
            <a:ext cx="6400800" cy="104775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x-none" sz="2400" cap="none" dirty="0" smtClean="0">
                <a:solidFill>
                  <a:srgbClr val="262626"/>
                </a:solidFill>
                <a:ea typeface="ＭＳ Ｐゴシック" charset="-128"/>
              </a:rPr>
              <a:t>Dr. Stephanie Vie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x-none" sz="2400" cap="none" dirty="0" smtClean="0">
                <a:solidFill>
                  <a:srgbClr val="262626"/>
                </a:solidFill>
                <a:ea typeface="ＭＳ Ｐゴシック" charset="-128"/>
              </a:rPr>
              <a:t>University of Central Florida</a:t>
            </a:r>
          </a:p>
          <a:p>
            <a:pPr algn="ctr" eaLnBrk="1" hangingPunct="1">
              <a:lnSpc>
                <a:spcPct val="80000"/>
              </a:lnSpc>
            </a:pPr>
            <a:endParaRPr lang="en-US" altLang="x-none" sz="2400" cap="none" dirty="0" smtClean="0">
              <a:solidFill>
                <a:srgbClr val="262626"/>
              </a:solidFill>
              <a:ea typeface="ＭＳ Ｐゴシック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x-none" sz="1800" cap="none" dirty="0" smtClean="0">
                <a:solidFill>
                  <a:srgbClr val="262626"/>
                </a:solidFill>
                <a:ea typeface="ＭＳ Ｐゴシック" charset="-128"/>
              </a:rPr>
              <a:t>Institute for Academic Leadership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x-none" sz="1800" cap="none" dirty="0" smtClean="0">
                <a:solidFill>
                  <a:srgbClr val="262626"/>
                </a:solidFill>
                <a:ea typeface="ＭＳ Ｐゴシック" charset="-128"/>
              </a:rPr>
              <a:t>Department Chairs Workshop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x-none" sz="1800" cap="none" dirty="0" smtClean="0">
                <a:solidFill>
                  <a:srgbClr val="262626"/>
                </a:solidFill>
                <a:ea typeface="ＭＳ Ｐゴシック" charset="-128"/>
              </a:rPr>
              <a:t>Spring 2018</a:t>
            </a:r>
            <a:endParaRPr lang="en-US" altLang="x-none" sz="1800" cap="none" dirty="0">
              <a:solidFill>
                <a:srgbClr val="262626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1714"/>
            <a:ext cx="8229600" cy="8382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010400" cy="5417127"/>
          </a:xfrm>
        </p:spPr>
      </p:pic>
      <p:sp>
        <p:nvSpPr>
          <p:cNvPr id="5" name="TextBox 4"/>
          <p:cNvSpPr txBox="1"/>
          <p:nvPr/>
        </p:nvSpPr>
        <p:spPr>
          <a:xfrm>
            <a:off x="990600" y="6545089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McGuire, S. (2018). </a:t>
            </a:r>
            <a:r>
              <a:rPr lang="en-US" sz="1000" dirty="0" err="1" smtClean="0"/>
              <a:t>Venngage</a:t>
            </a:r>
            <a:r>
              <a:rPr lang="en-US" sz="1000" dirty="0" smtClean="0"/>
              <a:t>. </a:t>
            </a:r>
            <a:r>
              <a:rPr lang="en-US" sz="1000" dirty="0" smtClean="0">
                <a:hlinkClick r:id="rId3"/>
              </a:rPr>
              <a:t>https://bit.ly/2kC25mt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37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0" y="685800"/>
            <a:ext cx="3810000" cy="8382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78051"/>
            <a:ext cx="4511675" cy="6103938"/>
          </a:xfrm>
        </p:spPr>
      </p:pic>
      <p:sp>
        <p:nvSpPr>
          <p:cNvPr id="5" name="TextBox 4"/>
          <p:cNvSpPr txBox="1"/>
          <p:nvPr/>
        </p:nvSpPr>
        <p:spPr>
          <a:xfrm>
            <a:off x="4876800" y="64578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Squires, D. (2016). Everything you ever wanted to know about social media. </a:t>
            </a:r>
            <a:r>
              <a:rPr lang="en-US" sz="1000" dirty="0" smtClean="0">
                <a:hlinkClick r:id="rId3"/>
              </a:rPr>
              <a:t>https://bit.ly/2H8gL5F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59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Who’s using social media and which 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2571750" y="804863"/>
            <a:ext cx="6572250" cy="1049337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Demographics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257800" y="1825625"/>
            <a:ext cx="3886200" cy="49450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~ 68% of U.S. adults use Facebook in 2018</a:t>
            </a:r>
          </a:p>
          <a:p>
            <a:pPr lvl="1"/>
            <a:r>
              <a:rPr lang="en-US" sz="2000" dirty="0" smtClean="0"/>
              <a:t>Up from ~ 54% in 2012</a:t>
            </a:r>
          </a:p>
          <a:p>
            <a:endParaRPr lang="en-US" sz="2400" dirty="0" smtClean="0"/>
          </a:p>
          <a:p>
            <a:r>
              <a:rPr lang="en-US" sz="2400" dirty="0" smtClean="0"/>
              <a:t>Other than YouTube, no other social media comes close for adults</a:t>
            </a:r>
          </a:p>
          <a:p>
            <a:endParaRPr lang="en-US" sz="2400" dirty="0" smtClean="0"/>
          </a:p>
          <a:p>
            <a:r>
              <a:rPr lang="en-US" sz="2400" dirty="0" smtClean="0"/>
              <a:t>The median American adult uses 3 of the 8 social media listed here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0" y="1524000"/>
            <a:ext cx="3749119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2571750" y="804863"/>
            <a:ext cx="6572250" cy="1049337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Demographics</a:t>
            </a:r>
            <a:endParaRPr lang="en-US" altLang="x-none" dirty="0">
              <a:ea typeface="ＭＳ Ｐゴシック" charset="-128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1" y="1595034"/>
            <a:ext cx="4949825" cy="5105400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295164" y="1595034"/>
            <a:ext cx="3886936" cy="494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Teens use Instagram and Snapchat more than Facebook or Twitter</a:t>
            </a:r>
          </a:p>
          <a:p>
            <a:endParaRPr lang="en-US" sz="2400" dirty="0"/>
          </a:p>
          <a:p>
            <a:r>
              <a:rPr lang="en-US" sz="2400" dirty="0" smtClean="0"/>
              <a:t>Only 10% of teens say Facebook is their most used platform</a:t>
            </a:r>
          </a:p>
          <a:p>
            <a:endParaRPr lang="en-US" sz="2400" dirty="0"/>
          </a:p>
          <a:p>
            <a:r>
              <a:rPr lang="en-US" sz="2400" dirty="0" smtClean="0"/>
              <a:t>78% of 18- to 24-year-olds are Snapchat users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93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750" y="804863"/>
            <a:ext cx="6572250" cy="1049337"/>
          </a:xfrm>
        </p:spPr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48868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Which social media platforms did you use in your writing classroom?  (n = 98)</a:t>
            </a:r>
          </a:p>
        </p:txBody>
      </p:sp>
    </p:spTree>
    <p:extLst>
      <p:ext uri="{BB962C8B-B14F-4D97-AF65-F5344CB8AC3E}">
        <p14:creationId xmlns:p14="http://schemas.microsoft.com/office/powerpoint/2010/main" val="6237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750" y="804863"/>
            <a:ext cx="6572250" cy="1049337"/>
          </a:xfrm>
        </p:spPr>
        <p:txBody>
          <a:bodyPr/>
          <a:lstStyle/>
          <a:p>
            <a:r>
              <a:rPr lang="en-US" smtClean="0"/>
              <a:t>Demographics</a:t>
            </a:r>
            <a:endParaRPr lang="en-US"/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9531"/>
            <a:ext cx="857504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Which social media did you use outside of the writing classroom? (n = 98)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750" y="804863"/>
            <a:ext cx="6572250" cy="1049337"/>
          </a:xfrm>
        </p:spPr>
        <p:txBody>
          <a:bodyPr/>
          <a:lstStyle/>
          <a:p>
            <a:r>
              <a:rPr lang="en-US" smtClean="0"/>
              <a:t>Demographics</a:t>
            </a:r>
            <a:endParaRPr lang="en-US"/>
          </a:p>
        </p:txBody>
      </p:sp>
      <p:pic>
        <p:nvPicPr>
          <p:cNvPr id="5" name="Objec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How do you access social media outside of the writing classroom? (n = 98)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social media?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from a department chair’s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student retention</a:t>
            </a:r>
          </a:p>
          <a:p>
            <a:r>
              <a:rPr lang="en-US" dirty="0" smtClean="0"/>
              <a:t>Increasing faculty retention</a:t>
            </a:r>
          </a:p>
          <a:p>
            <a:r>
              <a:rPr lang="en-US" dirty="0" smtClean="0"/>
              <a:t>Shoring up student recruitment</a:t>
            </a:r>
          </a:p>
          <a:p>
            <a:r>
              <a:rPr lang="en-US" dirty="0" smtClean="0"/>
              <a:t>Harnessing 21st-century literacies</a:t>
            </a:r>
          </a:p>
          <a:p>
            <a:r>
              <a:rPr lang="en-US" dirty="0" smtClean="0"/>
              <a:t>Increasing networking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Overview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My background</a:t>
            </a:r>
          </a:p>
          <a:p>
            <a:r>
              <a:rPr lang="en-US" altLang="x-none" dirty="0" smtClean="0">
                <a:ea typeface="ＭＳ Ｐゴシック" charset="-128"/>
              </a:rPr>
              <a:t>Definitions and history</a:t>
            </a:r>
          </a:p>
          <a:p>
            <a:r>
              <a:rPr lang="en-US" altLang="x-none" dirty="0" smtClean="0">
                <a:ea typeface="ＭＳ Ｐゴシック" charset="-128"/>
              </a:rPr>
              <a:t>Demographics</a:t>
            </a:r>
          </a:p>
          <a:p>
            <a:r>
              <a:rPr lang="en-US" altLang="x-none" dirty="0" smtClean="0">
                <a:ea typeface="ＭＳ Ｐゴシック" charset="-128"/>
              </a:rPr>
              <a:t>Why use social media?</a:t>
            </a:r>
          </a:p>
          <a:p>
            <a:r>
              <a:rPr lang="en-US" altLang="x-none" dirty="0" smtClean="0">
                <a:ea typeface="ＭＳ Ｐゴシック" charset="-128"/>
              </a:rPr>
              <a:t>How to use social media</a:t>
            </a:r>
          </a:p>
          <a:p>
            <a:r>
              <a:rPr lang="en-US" altLang="x-none" dirty="0" smtClean="0">
                <a:ea typeface="ＭＳ Ｐゴシック" charset="-128"/>
              </a:rPr>
              <a:t>Common concerns</a:t>
            </a:r>
          </a:p>
          <a:p>
            <a:r>
              <a:rPr lang="en-US" altLang="x-none" dirty="0" smtClean="0">
                <a:ea typeface="ＭＳ Ｐゴシック" charset="-128"/>
              </a:rPr>
              <a:t>Questions and answers</a:t>
            </a:r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Recruitment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your department to reach students where they get their information: online</a:t>
            </a:r>
          </a:p>
          <a:p>
            <a:r>
              <a:rPr lang="en-US" dirty="0" smtClean="0"/>
              <a:t>Develops networks that help you advertise your department and programs</a:t>
            </a:r>
          </a:p>
          <a:p>
            <a:r>
              <a:rPr lang="en-US" dirty="0" smtClean="0"/>
              <a:t>Adds value to traditional channels for marketing and recruitment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5839598"/>
          </a:xfrm>
        </p:spPr>
      </p:pic>
      <p:sp>
        <p:nvSpPr>
          <p:cNvPr id="5" name="TextBox 4"/>
          <p:cNvSpPr txBox="1"/>
          <p:nvPr/>
        </p:nvSpPr>
        <p:spPr>
          <a:xfrm>
            <a:off x="5791200" y="6601598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Ellucian</a:t>
            </a:r>
            <a:r>
              <a:rPr lang="en-US" sz="1100" dirty="0" smtClean="0"/>
              <a:t>/Chronicle of Higher Education, 2017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394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0347"/>
            <a:ext cx="8267700" cy="614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601598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Ellucian</a:t>
            </a:r>
            <a:r>
              <a:rPr lang="en-US" sz="1100" dirty="0" smtClean="0"/>
              <a:t>/Chronicle of Higher Education, 2017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47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9978"/>
            <a:ext cx="5568210" cy="6025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601598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Ellucian</a:t>
            </a:r>
            <a:r>
              <a:rPr lang="en-US" sz="1100" dirty="0" smtClean="0"/>
              <a:t>/Chronicle of Higher Education, 2017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92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Students expect a technologically rich university experience</a:t>
            </a:r>
          </a:p>
          <a:p>
            <a:r>
              <a:rPr lang="en-US" dirty="0" smtClean="0"/>
              <a:t>Social media can increase a sense of belonging and community</a:t>
            </a:r>
          </a:p>
          <a:p>
            <a:r>
              <a:rPr lang="en-US" dirty="0" smtClean="0"/>
              <a:t>Social media can be used to share students’ good news and accolades </a:t>
            </a:r>
          </a:p>
          <a:p>
            <a:r>
              <a:rPr lang="en-US" dirty="0" smtClean="0"/>
              <a:t>Students use social media to ask questions and provide feedback</a:t>
            </a:r>
          </a:p>
          <a:p>
            <a:r>
              <a:rPr lang="en-US" dirty="0" smtClean="0"/>
              <a:t>Underrepresented students turn to social media for college information at higher rates than non-minority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Offers increased engagement with faculty members</a:t>
            </a:r>
          </a:p>
          <a:p>
            <a:r>
              <a:rPr lang="en-US" dirty="0" smtClean="0"/>
              <a:t>Allows for specialized support groups</a:t>
            </a:r>
          </a:p>
          <a:p>
            <a:r>
              <a:rPr lang="en-US" dirty="0" smtClean="0"/>
              <a:t>Provides a way to increase recognition of faculty efforts</a:t>
            </a:r>
          </a:p>
          <a:p>
            <a:r>
              <a:rPr lang="en-US" dirty="0" smtClean="0"/>
              <a:t>Offers a means for increased visibility of faculty research, which can lead to increased citation metrics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Harnessing 21</a:t>
            </a:r>
            <a:r>
              <a:rPr lang="en-US" baseline="30000" dirty="0" smtClean="0"/>
              <a:t>st</a:t>
            </a:r>
            <a:r>
              <a:rPr lang="en-US" dirty="0" smtClean="0"/>
              <a:t>-century Literacies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students opportunities to craft messages for varied audiences</a:t>
            </a:r>
          </a:p>
          <a:p>
            <a:r>
              <a:rPr lang="en-US" dirty="0"/>
              <a:t>Offers collaborative communication channels for students </a:t>
            </a:r>
          </a:p>
          <a:p>
            <a:r>
              <a:rPr lang="en-US" dirty="0" smtClean="0"/>
              <a:t>Exposes students to communication technologies they will use post-graduation in the workplace </a:t>
            </a:r>
          </a:p>
          <a:p>
            <a:r>
              <a:rPr lang="en-US" dirty="0" smtClean="0"/>
              <a:t>Provides access to global conversations and perspectives </a:t>
            </a:r>
          </a:p>
          <a:p>
            <a:r>
              <a:rPr lang="en-US" dirty="0" smtClean="0"/>
              <a:t>Offers examples for grounding discussions of digital citizenship and critical literacies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spaces for developing strong and weak ties (</a:t>
            </a:r>
            <a:r>
              <a:rPr lang="en-US" dirty="0" err="1" smtClean="0"/>
              <a:t>Granovetter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Offers connections to professional networks for post-graduate needs</a:t>
            </a:r>
          </a:p>
          <a:p>
            <a:r>
              <a:rPr lang="en-US" dirty="0" smtClean="0"/>
              <a:t>Allows students, particularly those at risk of attrition, opportunities to develop networks of support </a:t>
            </a:r>
          </a:p>
          <a:p>
            <a:r>
              <a:rPr lang="en-US" dirty="0" smtClean="0"/>
              <a:t>Taps students and faculty into professional resources and networks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831927" cy="594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4886" y="827314"/>
            <a:ext cx="32766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STEM communities have used targeted hashtag campaigns to fight the continued problem of underrepresentation of women and minorities in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827314"/>
            <a:ext cx="19050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Female scientists use social media like Instagram to highlight women in STEM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572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Expertise in social media research, teaching, and use for over twenty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7439"/>
            <a:ext cx="3693936" cy="563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7" y="957440"/>
            <a:ext cx="431785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8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6287"/>
            <a:ext cx="8131988" cy="5395913"/>
          </a:xfrm>
          <a:prstGeom prst="rect">
            <a:avLst/>
          </a:prstGeom>
          <a:solidFill>
            <a:srgbClr val="1DA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1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2554"/>
            <a:ext cx="8559977" cy="5561013"/>
          </a:xfrm>
          <a:prstGeom prst="rect">
            <a:avLst/>
          </a:prstGeom>
          <a:solidFill>
            <a:srgbClr val="C962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social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Thinking rhetorically as a department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social media plan and goals</a:t>
            </a:r>
          </a:p>
          <a:p>
            <a:r>
              <a:rPr lang="en-US" dirty="0" smtClean="0"/>
              <a:t>Think rhetorically:</a:t>
            </a:r>
          </a:p>
          <a:p>
            <a:pPr lvl="1"/>
            <a:r>
              <a:rPr lang="en-US" dirty="0" smtClean="0"/>
              <a:t>What is my goal?</a:t>
            </a:r>
          </a:p>
          <a:p>
            <a:pPr lvl="1"/>
            <a:r>
              <a:rPr lang="en-US" dirty="0" smtClean="0"/>
              <a:t>Who is my intended audience (audiences)?</a:t>
            </a:r>
          </a:p>
          <a:p>
            <a:pPr lvl="1"/>
            <a:r>
              <a:rPr lang="en-US" dirty="0" smtClean="0"/>
              <a:t>What content will we develop?</a:t>
            </a:r>
          </a:p>
          <a:p>
            <a:pPr lvl="1"/>
            <a:r>
              <a:rPr lang="en-US" dirty="0" smtClean="0"/>
              <a:t>How can I address reach and spread?</a:t>
            </a:r>
          </a:p>
          <a:p>
            <a:pPr lvl="1"/>
            <a:r>
              <a:rPr lang="en-US" dirty="0" smtClean="0"/>
              <a:t>Who will manage the plan and the accounts?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branding:</a:t>
            </a:r>
          </a:p>
          <a:p>
            <a:pPr lvl="1"/>
            <a:r>
              <a:rPr lang="en-US" dirty="0" smtClean="0"/>
              <a:t>What is your department’s message, mission, vision?</a:t>
            </a:r>
          </a:p>
          <a:p>
            <a:pPr lvl="1"/>
            <a:r>
              <a:rPr lang="en-US" dirty="0" smtClean="0"/>
              <a:t>What is your takeaway as a scholar, teacher, administrator?</a:t>
            </a:r>
          </a:p>
          <a:p>
            <a:pPr lvl="1"/>
            <a:r>
              <a:rPr lang="en-US" dirty="0" smtClean="0"/>
              <a:t>Do these messages overlap?</a:t>
            </a:r>
          </a:p>
          <a:p>
            <a:pPr lvl="1"/>
            <a:endParaRPr lang="en-US" dirty="0"/>
          </a:p>
          <a:p>
            <a:r>
              <a:rPr lang="en-US" dirty="0" smtClean="0"/>
              <a:t>You must be intentional and maintain/groom your social media presence!</a:t>
            </a:r>
          </a:p>
        </p:txBody>
      </p:sp>
    </p:spTree>
    <p:extLst>
      <p:ext uri="{BB962C8B-B14F-4D97-AF65-F5344CB8AC3E}">
        <p14:creationId xmlns:p14="http://schemas.microsoft.com/office/powerpoint/2010/main" val="10320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6963578" cy="60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“Here’s what I’m worried about when thinking about social media</a:t>
            </a:r>
            <a:r>
              <a:rPr lang="mr-IN" dirty="0" smtClean="0"/>
              <a:t>…</a:t>
            </a:r>
            <a:r>
              <a:rPr lang="en-US" dirty="0" smtClean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10" y="1077277"/>
            <a:ext cx="5315712" cy="5068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65662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2428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Trolling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7954" y="565662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Privacy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7290" y="5103674"/>
            <a:ext cx="25314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9501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47700" y="1981200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dirty="0" smtClean="0">
                <a:ea typeface="ＭＳ Ｐゴシック" charset="-128"/>
              </a:rPr>
              <a:t>Thank you!</a:t>
            </a:r>
            <a:br>
              <a:rPr lang="en-US" altLang="x-none" dirty="0" smtClean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/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 smtClean="0">
                <a:ea typeface="ＭＳ Ｐゴシック" charset="-128"/>
              </a:rPr>
              <a:t>Questions?</a:t>
            </a:r>
            <a:endParaRPr lang="en-US" altLang="x-none" dirty="0">
              <a:latin typeface="Gotham-Black" charset="0"/>
              <a:ea typeface="ＭＳ Ｐゴシック" charset="-128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33500" y="3810000"/>
            <a:ext cx="6400800" cy="104775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x-none" sz="2400" cap="none" dirty="0" smtClean="0">
                <a:solidFill>
                  <a:srgbClr val="262626"/>
                </a:solidFill>
                <a:ea typeface="ＭＳ Ｐゴシック" charset="-128"/>
              </a:rPr>
              <a:t>Dr. Stephanie Vie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x-none" sz="2400" cap="none" dirty="0" smtClean="0">
                <a:solidFill>
                  <a:srgbClr val="262626"/>
                </a:solidFill>
                <a:ea typeface="ＭＳ Ｐゴシック" charset="-128"/>
              </a:rPr>
              <a:t>@</a:t>
            </a:r>
            <a:r>
              <a:rPr lang="en-US" altLang="x-none" sz="2400" cap="none" dirty="0" err="1" smtClean="0">
                <a:solidFill>
                  <a:srgbClr val="262626"/>
                </a:solidFill>
                <a:ea typeface="ＭＳ Ｐゴシック" charset="-128"/>
              </a:rPr>
              <a:t>digirhet</a:t>
            </a:r>
            <a:r>
              <a:rPr lang="en-US" altLang="x-none" sz="2400" cap="none" dirty="0" smtClean="0">
                <a:solidFill>
                  <a:srgbClr val="262626"/>
                </a:solidFill>
                <a:ea typeface="ＭＳ Ｐゴシック" charset="-128"/>
              </a:rPr>
              <a:t> on Twitter</a:t>
            </a:r>
          </a:p>
          <a:p>
            <a:pPr algn="ctr" eaLnBrk="1" hangingPunct="1">
              <a:lnSpc>
                <a:spcPct val="80000"/>
              </a:lnSpc>
            </a:pPr>
            <a:endParaRPr lang="en-US" altLang="x-none" sz="2400" cap="none" dirty="0" smtClean="0">
              <a:solidFill>
                <a:srgbClr val="26262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2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5106249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85800"/>
            <a:ext cx="32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Facebook:</a:t>
            </a:r>
          </a:p>
          <a:p>
            <a:endParaRPr lang="en-US" dirty="0"/>
          </a:p>
          <a:p>
            <a:r>
              <a:rPr lang="en-US" dirty="0" smtClean="0"/>
              <a:t>Active since March 2006</a:t>
            </a:r>
          </a:p>
          <a:p>
            <a:endParaRPr lang="en-US" dirty="0"/>
          </a:p>
          <a:p>
            <a:r>
              <a:rPr lang="en-US" dirty="0" smtClean="0"/>
              <a:t>717 connections (friends)</a:t>
            </a:r>
          </a:p>
          <a:p>
            <a:endParaRPr lang="en-US" dirty="0"/>
          </a:p>
          <a:p>
            <a:r>
              <a:rPr lang="en-US" u="sng" dirty="0" smtClean="0"/>
              <a:t>Audience:</a:t>
            </a:r>
          </a:p>
          <a:p>
            <a:endParaRPr lang="en-US" dirty="0"/>
          </a:p>
          <a:p>
            <a:r>
              <a:rPr lang="en-US" dirty="0" smtClean="0"/>
              <a:t>Mix of academic connections, offline acquaintances and friends, and family</a:t>
            </a:r>
          </a:p>
          <a:p>
            <a:endParaRPr lang="en-US" dirty="0"/>
          </a:p>
          <a:p>
            <a:r>
              <a:rPr lang="en-US" u="sng" dirty="0" smtClean="0"/>
              <a:t>Content:</a:t>
            </a:r>
          </a:p>
          <a:p>
            <a:endParaRPr lang="en-US" dirty="0"/>
          </a:p>
          <a:p>
            <a:r>
              <a:rPr lang="en-US" dirty="0" smtClean="0"/>
              <a:t>Mix of personal and professional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ainly academic and personal accomplishments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3199" y="670302"/>
            <a:ext cx="25610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Twitter:</a:t>
            </a:r>
          </a:p>
          <a:p>
            <a:endParaRPr lang="en-US" dirty="0"/>
          </a:p>
          <a:p>
            <a:r>
              <a:rPr lang="en-US" dirty="0" smtClean="0"/>
              <a:t>Active since August 2010</a:t>
            </a:r>
          </a:p>
          <a:p>
            <a:endParaRPr lang="en-US" dirty="0"/>
          </a:p>
          <a:p>
            <a:r>
              <a:rPr lang="en-US" dirty="0" smtClean="0"/>
              <a:t>1,725 connections (followers)</a:t>
            </a:r>
          </a:p>
          <a:p>
            <a:endParaRPr lang="en-US" dirty="0"/>
          </a:p>
          <a:p>
            <a:r>
              <a:rPr lang="en-US" u="sng" dirty="0" smtClean="0"/>
              <a:t>Audience:</a:t>
            </a:r>
          </a:p>
          <a:p>
            <a:endParaRPr lang="en-US" dirty="0"/>
          </a:p>
          <a:p>
            <a:r>
              <a:rPr lang="en-US" dirty="0" smtClean="0"/>
              <a:t>Almost all academic connections</a:t>
            </a:r>
          </a:p>
          <a:p>
            <a:endParaRPr lang="en-US" dirty="0"/>
          </a:p>
          <a:p>
            <a:r>
              <a:rPr lang="en-US" u="sng" dirty="0" smtClean="0"/>
              <a:t>Content:</a:t>
            </a:r>
          </a:p>
          <a:p>
            <a:endParaRPr lang="en-US" dirty="0"/>
          </a:p>
          <a:p>
            <a:r>
              <a:rPr lang="en-US" dirty="0" smtClean="0"/>
              <a:t>Mix of personal and professional</a:t>
            </a:r>
          </a:p>
          <a:p>
            <a:endParaRPr lang="en-US" dirty="0" smtClean="0"/>
          </a:p>
          <a:p>
            <a:r>
              <a:rPr lang="en-US" dirty="0" smtClean="0"/>
              <a:t>Heavily networking using @ and # features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0302"/>
            <a:ext cx="626676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4200" y="670302"/>
            <a:ext cx="2180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Academia.edu</a:t>
            </a:r>
            <a:r>
              <a:rPr lang="en-US" u="sng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Active since April 2013</a:t>
            </a:r>
          </a:p>
          <a:p>
            <a:endParaRPr lang="en-US" dirty="0"/>
          </a:p>
          <a:p>
            <a:r>
              <a:rPr lang="en-US" dirty="0" smtClean="0"/>
              <a:t>659 connections (followers)</a:t>
            </a:r>
          </a:p>
          <a:p>
            <a:endParaRPr lang="en-US" dirty="0"/>
          </a:p>
          <a:p>
            <a:r>
              <a:rPr lang="en-US" u="sng" dirty="0" smtClean="0"/>
              <a:t>Audience:</a:t>
            </a:r>
          </a:p>
          <a:p>
            <a:endParaRPr lang="en-US" dirty="0"/>
          </a:p>
          <a:p>
            <a:r>
              <a:rPr lang="en-US" dirty="0" smtClean="0"/>
              <a:t>All academic connections</a:t>
            </a:r>
          </a:p>
          <a:p>
            <a:endParaRPr lang="en-US" dirty="0"/>
          </a:p>
          <a:p>
            <a:r>
              <a:rPr lang="en-US" u="sng" dirty="0" smtClean="0"/>
              <a:t>Content:</a:t>
            </a:r>
          </a:p>
          <a:p>
            <a:endParaRPr lang="en-US" dirty="0"/>
          </a:p>
          <a:p>
            <a:r>
              <a:rPr lang="en-US" dirty="0" smtClean="0"/>
              <a:t>All scholarly</a:t>
            </a:r>
          </a:p>
          <a:p>
            <a:endParaRPr lang="en-US" dirty="0"/>
          </a:p>
          <a:p>
            <a:r>
              <a:rPr lang="en-US" dirty="0" smtClean="0"/>
              <a:t>Offers downloadable content for viewers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5763"/>
            <a:ext cx="652993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670302"/>
            <a:ext cx="3094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Instagram:</a:t>
            </a:r>
          </a:p>
          <a:p>
            <a:endParaRPr lang="en-US" dirty="0"/>
          </a:p>
          <a:p>
            <a:r>
              <a:rPr lang="en-US" dirty="0" smtClean="0"/>
              <a:t>Active since December 2016</a:t>
            </a:r>
          </a:p>
          <a:p>
            <a:endParaRPr lang="en-US" dirty="0"/>
          </a:p>
          <a:p>
            <a:r>
              <a:rPr lang="en-US" dirty="0" smtClean="0"/>
              <a:t>171 connections (followers)</a:t>
            </a:r>
          </a:p>
          <a:p>
            <a:endParaRPr lang="en-US" dirty="0"/>
          </a:p>
          <a:p>
            <a:r>
              <a:rPr lang="en-US" u="sng" dirty="0" smtClean="0"/>
              <a:t>Audience:</a:t>
            </a:r>
          </a:p>
          <a:p>
            <a:endParaRPr lang="en-US" dirty="0"/>
          </a:p>
          <a:p>
            <a:r>
              <a:rPr lang="en-US" dirty="0" smtClean="0"/>
              <a:t>Mostly personal connections with some academic</a:t>
            </a:r>
          </a:p>
          <a:p>
            <a:endParaRPr lang="en-US" dirty="0"/>
          </a:p>
          <a:p>
            <a:r>
              <a:rPr lang="en-US" u="sng" dirty="0" smtClean="0"/>
              <a:t>Content:</a:t>
            </a:r>
          </a:p>
          <a:p>
            <a:endParaRPr lang="en-US" dirty="0"/>
          </a:p>
          <a:p>
            <a:r>
              <a:rPr lang="en-US" dirty="0" smtClean="0"/>
              <a:t>Almost all personal, not scholarly</a:t>
            </a:r>
          </a:p>
          <a:p>
            <a:endParaRPr lang="en-US" dirty="0"/>
          </a:p>
          <a:p>
            <a:r>
              <a:rPr lang="en-US" dirty="0" smtClean="0"/>
              <a:t>Images and videos about travel and food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5562079" cy="61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media and social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15249" y="703263"/>
            <a:ext cx="6572250" cy="1049337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Definitions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4800600" y="1770063"/>
            <a:ext cx="4343400" cy="4373562"/>
          </a:xfrm>
        </p:spPr>
        <p:txBody>
          <a:bodyPr>
            <a:normAutofit fontScale="92500"/>
          </a:bodyPr>
          <a:lstStyle/>
          <a:p>
            <a:r>
              <a:rPr lang="en-US" altLang="x-none" dirty="0" smtClean="0">
                <a:ea typeface="ＭＳ Ｐゴシック" charset="-128"/>
              </a:rPr>
              <a:t>Social Media</a:t>
            </a:r>
          </a:p>
          <a:p>
            <a:pPr lvl="1"/>
            <a:r>
              <a:rPr lang="en-US" altLang="x-none" dirty="0" smtClean="0">
                <a:ea typeface="ＭＳ Ｐゴシック" charset="-128"/>
              </a:rPr>
              <a:t>Social Networking</a:t>
            </a:r>
          </a:p>
          <a:p>
            <a:pPr lvl="1"/>
            <a:endParaRPr lang="en-US" altLang="x-none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x-none" sz="1800" dirty="0" smtClean="0">
                <a:ea typeface="ＭＳ Ｐゴシック" charset="-128"/>
              </a:rPr>
              <a:t>“No commonly accepted definition of social media” (</a:t>
            </a:r>
            <a:r>
              <a:rPr lang="en-US" altLang="x-none" sz="1800" dirty="0" err="1" smtClean="0">
                <a:ea typeface="ＭＳ Ｐゴシック" charset="-128"/>
              </a:rPr>
              <a:t>Carr</a:t>
            </a:r>
            <a:r>
              <a:rPr lang="en-US" altLang="x-none" sz="1800" dirty="0" smtClean="0">
                <a:ea typeface="ＭＳ Ｐゴシック" charset="-128"/>
              </a:rPr>
              <a:t> &amp; Hayes, 2015)</a:t>
            </a:r>
          </a:p>
          <a:p>
            <a:endParaRPr lang="en-US" altLang="x-none" sz="1800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n-US" sz="1800" dirty="0" smtClean="0"/>
              <a:t>“SNS [feature] </a:t>
            </a:r>
            <a:r>
              <a:rPr lang="mr-IN" sz="1800" dirty="0" smtClean="0"/>
              <a:t>…</a:t>
            </a:r>
            <a:r>
              <a:rPr lang="en-US" sz="1800" dirty="0" smtClean="0"/>
              <a:t> (</a:t>
            </a:r>
            <a:r>
              <a:rPr lang="en-US" sz="1800" dirty="0"/>
              <a:t>1</a:t>
            </a:r>
            <a:r>
              <a:rPr lang="en-US" sz="1800" dirty="0" smtClean="0"/>
              <a:t>) </a:t>
            </a:r>
            <a:r>
              <a:rPr lang="en-US" sz="1800" dirty="0"/>
              <a:t>a public or semi‐public profile within a bounded system, (2) </a:t>
            </a:r>
            <a:r>
              <a:rPr lang="mr-IN" sz="1800" dirty="0" smtClean="0"/>
              <a:t>…</a:t>
            </a:r>
            <a:r>
              <a:rPr lang="en-US" sz="1800" dirty="0" smtClean="0"/>
              <a:t> a </a:t>
            </a:r>
            <a:r>
              <a:rPr lang="en-US" sz="1800" dirty="0"/>
              <a:t>list of other users with whom they share a connection, and (3) </a:t>
            </a:r>
            <a:r>
              <a:rPr lang="en-US" sz="1800" dirty="0" smtClean="0"/>
              <a:t>[ability to] view </a:t>
            </a:r>
            <a:r>
              <a:rPr lang="en-US" sz="1800" dirty="0"/>
              <a:t>and traverse their list of connections and </a:t>
            </a:r>
            <a:r>
              <a:rPr lang="mr-IN" sz="1800" dirty="0" smtClean="0"/>
              <a:t>…</a:t>
            </a:r>
            <a:r>
              <a:rPr lang="en-US" sz="1800" dirty="0" smtClean="0"/>
              <a:t> others </a:t>
            </a:r>
            <a:r>
              <a:rPr lang="en-US" sz="1800" dirty="0"/>
              <a:t>within the </a:t>
            </a:r>
            <a:r>
              <a:rPr lang="en-US" sz="1800" dirty="0" smtClean="0"/>
              <a:t>system” (</a:t>
            </a:r>
            <a:r>
              <a:rPr lang="en-US" sz="1800" dirty="0" err="1" smtClean="0"/>
              <a:t>boyd</a:t>
            </a:r>
            <a:r>
              <a:rPr lang="en-US" sz="1800" dirty="0" smtClean="0"/>
              <a:t> &amp; Ellison, 2007)</a:t>
            </a:r>
            <a:endParaRPr lang="en-US" sz="1800" dirty="0"/>
          </a:p>
          <a:p>
            <a:endParaRPr lang="en-US" altLang="x-none" sz="1800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320374" cy="3320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L_Vie_Department_Chairs_Social_Media" id="{62511197-027D-8D4C-9D0F-4A63FB66E35A}" vid="{07E3E24E-7467-3F4E-B0DE-8E63D50247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IAL_Vie_Department_Chairs_Social_Media</Template>
  <TotalTime>72</TotalTime>
  <Words>903</Words>
  <Application>Microsoft Office PowerPoint</Application>
  <PresentationFormat>On-screen Show (4:3)</PresentationFormat>
  <Paragraphs>179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Gill Sans MT</vt:lpstr>
      <vt:lpstr>Gotham-Black</vt:lpstr>
      <vt:lpstr>Mangal</vt:lpstr>
      <vt:lpstr>Gallery</vt:lpstr>
      <vt:lpstr>What Department Chairs Need to Know About Social Media</vt:lpstr>
      <vt:lpstr>Overview</vt:lpstr>
      <vt:lpstr>My background</vt:lpstr>
      <vt:lpstr>PowerPoint Presentation</vt:lpstr>
      <vt:lpstr>PowerPoint Presentation</vt:lpstr>
      <vt:lpstr>PowerPoint Presentation</vt:lpstr>
      <vt:lpstr>PowerPoint Presentation</vt:lpstr>
      <vt:lpstr>Definitions and history</vt:lpstr>
      <vt:lpstr>Definitions</vt:lpstr>
      <vt:lpstr>History</vt:lpstr>
      <vt:lpstr>History</vt:lpstr>
      <vt:lpstr>Demographics</vt:lpstr>
      <vt:lpstr>Demographics</vt:lpstr>
      <vt:lpstr>Demographics</vt:lpstr>
      <vt:lpstr>Demographics</vt:lpstr>
      <vt:lpstr>Demographics</vt:lpstr>
      <vt:lpstr>Demographics</vt:lpstr>
      <vt:lpstr>Why use social media?</vt:lpstr>
      <vt:lpstr>Why Use Social Media?</vt:lpstr>
      <vt:lpstr>Student Recruitment </vt:lpstr>
      <vt:lpstr>PowerPoint Presentation</vt:lpstr>
      <vt:lpstr>PowerPoint Presentation</vt:lpstr>
      <vt:lpstr>PowerPoint Presentation</vt:lpstr>
      <vt:lpstr>Student Retention</vt:lpstr>
      <vt:lpstr>Faculty Retention</vt:lpstr>
      <vt:lpstr>Harnessing 21st-century Literacies</vt:lpstr>
      <vt:lpstr>Networking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social media</vt:lpstr>
      <vt:lpstr>How to Use Social Media</vt:lpstr>
      <vt:lpstr>How to Use Social Media</vt:lpstr>
      <vt:lpstr>PowerPoint Presentation</vt:lpstr>
      <vt:lpstr>Common concerns</vt:lpstr>
      <vt:lpstr>PowerPoint Presentation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Department Chairs Need to Know About Social Media</dc:title>
  <dc:creator>Windows User</dc:creator>
  <cp:lastModifiedBy>Anne Blankenship</cp:lastModifiedBy>
  <cp:revision>7</cp:revision>
  <cp:lastPrinted>2009-05-20T17:13:00Z</cp:lastPrinted>
  <dcterms:created xsi:type="dcterms:W3CDTF">2018-06-01T18:09:41Z</dcterms:created>
  <dcterms:modified xsi:type="dcterms:W3CDTF">2018-06-15T14:08:18Z</dcterms:modified>
</cp:coreProperties>
</file>